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59" r:id="rId26"/>
    <p:sldId id="279" r:id="rId27"/>
    <p:sldId id="280" r:id="rId28"/>
    <p:sldId id="281" r:id="rId29"/>
    <p:sldId id="283" r:id="rId30"/>
    <p:sldId id="282" r:id="rId31"/>
    <p:sldId id="284" r:id="rId32"/>
    <p:sldId id="285" r:id="rId33"/>
    <p:sldId id="287" r:id="rId34"/>
    <p:sldId id="288" r:id="rId35"/>
    <p:sldId id="286" r:id="rId36"/>
    <p:sldId id="290" r:id="rId37"/>
    <p:sldId id="289" r:id="rId38"/>
    <p:sldId id="291" r:id="rId39"/>
    <p:sldId id="292" r:id="rId40"/>
    <p:sldId id="293" r:id="rId41"/>
    <p:sldId id="294" r:id="rId42"/>
    <p:sldId id="296" r:id="rId43"/>
    <p:sldId id="295" r:id="rId44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65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" name="Picture 7"/>
          <p:cNvPicPr/>
          <p:nvPr/>
        </p:nvPicPr>
        <p:blipFill>
          <a:blip r:embed="rId15" cstate="print"/>
          <a:stretch/>
        </p:blipFill>
        <p:spPr>
          <a:xfrm>
            <a:off x="2060280" y="1563120"/>
            <a:ext cx="4813560" cy="8460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16799D9-0648-4D02-8B85-ECFC2ECC97D6}" type="datetime">
              <a:rPr lang="en-US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11/16/2023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4754EE5-3614-404D-854F-883FCBB0C447}" type="slidenum">
              <a:rPr lang="en-US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заголовка щёлкните мышью</a:t>
            </a:r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4" name="Picture 7"/>
          <p:cNvPicPr/>
          <p:nvPr/>
        </p:nvPicPr>
        <p:blipFill>
          <a:blip r:embed="rId15" cstate="print"/>
          <a:stretch/>
        </p:blipFill>
        <p:spPr>
          <a:xfrm>
            <a:off x="2060280" y="1563120"/>
            <a:ext cx="4813560" cy="84600"/>
          </a:xfrm>
          <a:prstGeom prst="rect">
            <a:avLst/>
          </a:prstGeom>
          <a:ln>
            <a:noFill/>
          </a:ln>
        </p:spPr>
      </p:pic>
      <p:sp>
        <p:nvSpPr>
          <p:cNvPr id="45" name="PlaceHolder 2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0" b="1" strike="noStrike" cap="all" spc="-1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lang="ru-RU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solidFill>
                  <a:srgbClr val="8B8B8B"/>
                </a:solidFill>
                <a:latin typeface="Calibri"/>
              </a:rPr>
              <a:t>Образец текста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4BF66D4-05A8-4DA2-AFCF-D571B6770242}" type="datetime">
              <a:rPr lang="en-US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11/16/2023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A35E544-CF7D-47AE-AC13-733BDADB4509}" type="slidenum">
              <a:rPr lang="en-US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7" name="Picture 7"/>
          <p:cNvPicPr/>
          <p:nvPr/>
        </p:nvPicPr>
        <p:blipFill>
          <a:blip r:embed="rId15" cstate="print"/>
          <a:stretch/>
        </p:blipFill>
        <p:spPr>
          <a:xfrm>
            <a:off x="2060280" y="1563120"/>
            <a:ext cx="4813560" cy="84600"/>
          </a:xfrm>
          <a:prstGeom prst="rect">
            <a:avLst/>
          </a:prstGeom>
          <a:ln>
            <a:noFill/>
          </a:ln>
        </p:spPr>
      </p:pic>
      <p:sp>
        <p:nvSpPr>
          <p:cNvPr id="88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93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B693F7B-4929-470A-8836-18CFA7FF0324}" type="datetime">
              <a:rPr lang="en-US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11/16/2023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94" name="PlaceHolder 8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95" name="PlaceHolder 9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9574E65-7C2C-4A9C-B1F1-8AD01D799932}" type="slidenum">
              <a:rPr lang="en-US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700560" y="2421000"/>
            <a:ext cx="7742160" cy="191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 dirty="0" smtClean="0">
                <a:solidFill>
                  <a:srgbClr val="FF0000"/>
                </a:solidFill>
                <a:latin typeface="Monotype Corsiva"/>
              </a:rPr>
              <a:t>Методические аспекты организации образовательной деятельности </a:t>
            </a:r>
          </a:p>
          <a:p>
            <a:pPr algn="ctr">
              <a:lnSpc>
                <a:spcPct val="100000"/>
              </a:lnSpc>
            </a:pPr>
            <a:r>
              <a:rPr lang="ru-RU" sz="4000" b="1" strike="noStrike" spc="-1" dirty="0" smtClean="0">
                <a:solidFill>
                  <a:srgbClr val="FF0000"/>
                </a:solidFill>
                <a:latin typeface="Monotype Corsiva"/>
              </a:rPr>
              <a:t>по рисованию  в ДОО</a:t>
            </a:r>
            <a:endParaRPr lang="en-US" sz="40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1858320" y="4019760"/>
            <a:ext cx="5493960" cy="146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196752"/>
            <a:ext cx="62646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Обследование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это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организованный педагогом процесс восприятия предмета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(форма, величина, строение и цвет).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Педагог учит детей воспринимать свойства предмета. Самостоятельно они не владеют этим процессом. Форма, строение, цвет прежде всего воспринимаются зрительно, поэтому предметы сначала рассматриваются.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уточнения таких свойств предмета, как объемная форма, величина, качество поверхности (шероховатость, гладкость), требуется наряду с рассматриванием и осязательное восприятие.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412776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4320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рассматривании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предмета на помощь слову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привлекается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жест.</a:t>
            </a:r>
          </a:p>
          <a:p>
            <a:pPr indent="274320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 способов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действия играет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важную роль в обучении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детей рисованию.</a:t>
            </a:r>
          </a:p>
          <a:p>
            <a:pPr indent="274320"/>
            <a:r>
              <a:rPr lang="ru-RU" sz="2000" dirty="0" smtClean="0">
                <a:latin typeface="Arial" pitchFamily="34" charset="0"/>
                <a:cs typeface="Arial" pitchFamily="34" charset="0"/>
              </a:rPr>
              <a:t>А именно как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напоминание способов действия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направления линий при рисовании, формообразующих движений педагог может использовать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жест, движение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обвести предмет по контуру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indent="274320"/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Словесные приемы обучения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в процессе ОД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уточнение последовательности действий, напоминание, вопросы, если дети что-то забыли, предложение вспомнить, дополнить изображение и т. 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484784"/>
            <a:ext cx="62646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Репродуктивный метод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это метод, направленный на закрепление знаний и навыков детей.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Это метод упражнений, доводящих навыки до автоматизма.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 включает в себя:</a:t>
            </a:r>
          </a:p>
          <a:p>
            <a:pPr lvl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прием повтора;</a:t>
            </a:r>
          </a:p>
          <a:p>
            <a:pPr lvl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работа на черновиках;</a:t>
            </a:r>
          </a:p>
          <a:p>
            <a:pPr lvl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выполнение формообразующих движений рукой.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196753"/>
            <a:ext cx="62646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4320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Исследовательский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эвристический методы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направлены на обучение поискам самостоятельного решения изобразительной задачи, т. е. на развитие творческого мышления, воображения.</a:t>
            </a:r>
          </a:p>
          <a:p>
            <a:pPr indent="274320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Эвристический метод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предполагает поэлементное обучение творческой деятельности. </a:t>
            </a:r>
          </a:p>
          <a:p>
            <a:pPr indent="274320"/>
            <a:r>
              <a:rPr lang="ru-RU" dirty="0" smtClean="0">
                <a:latin typeface="Arial" pitchFamily="34" charset="0"/>
                <a:cs typeface="Arial" pitchFamily="34" charset="0"/>
              </a:rPr>
              <a:t>Так, например, анализируя с детьми форму и строение предмета, который они будут затем изображать, воспитатель предлагает подумать, как нужно расположить лист бумаги и изображение на нем, чтобы рисунок выглядел красиво.</a:t>
            </a:r>
          </a:p>
          <a:p>
            <a:pPr indent="274320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Исследовательский метод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применяется тогда, когда педагог предлагает детям выполнить творческое задание: передать сюжет литературного произведения, реализовать собственный замысел.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1196752"/>
            <a:ext cx="60486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4320"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Игровые приемы обучения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применимы внутри разных методов. </a:t>
            </a:r>
          </a:p>
          <a:p>
            <a:pPr indent="274320"/>
            <a:r>
              <a:rPr lang="ru-RU" dirty="0" smtClean="0">
                <a:latin typeface="Arial" pitchFamily="34" charset="0"/>
                <a:cs typeface="Arial" pitchFamily="34" charset="0"/>
              </a:rPr>
              <a:t>Их можно включить как в информационно-рецептивный метод, когда предмет (игрушка), который предстоит изобразить, и с которым знакомят детей, преподносится в игровой ситуации (например, в гости к детям приходит нарядная кукла и просит их нарисовать ее портрет), так и в репродуктивный метод. Повторения и упражнения, проводимые игровым способом, никогда не наскучат.</a:t>
            </a:r>
          </a:p>
          <a:p>
            <a:pPr indent="274320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274320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Метод проблемного изложения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 может быть использован в обучении дошкольников!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836712"/>
            <a:ext cx="68407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Подготовка  и проведение 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484784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 smtClean="0"/>
              <a:t>Непосредственно </a:t>
            </a:r>
            <a:r>
              <a:rPr lang="ru-RU" sz="2000" b="1" dirty="0" smtClean="0">
                <a:solidFill>
                  <a:srgbClr val="002060"/>
                </a:solidFill>
              </a:rPr>
              <a:t>перед ОД воспитатель готовит все, что он подобрал накануне</a:t>
            </a:r>
            <a:r>
              <a:rPr lang="ru-RU" sz="2000" dirty="0" smtClean="0"/>
              <a:t>: натуру, игрушку, иллюстрации, лист бумаги для показа; определяет место, где будет стоять предмет; прикрепляет фон за натурой и т. д.</a:t>
            </a:r>
          </a:p>
          <a:p>
            <a:pPr>
              <a:buNone/>
            </a:pPr>
            <a:r>
              <a:rPr lang="ru-RU" sz="2000" dirty="0" smtClean="0"/>
              <a:t> Воспитатель </a:t>
            </a:r>
            <a:r>
              <a:rPr lang="ru-RU" sz="2000" b="1" dirty="0" smtClean="0">
                <a:solidFill>
                  <a:srgbClr val="002060"/>
                </a:solidFill>
              </a:rPr>
              <a:t>просматривает методическую литературу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/>
              <a:t>по данной теме, выбирает наиболее действенные методы и приемы обучения с учетом возрастных особенностей детей своей группы.</a:t>
            </a:r>
          </a:p>
          <a:p>
            <a:pPr>
              <a:buNone/>
            </a:pPr>
            <a:r>
              <a:rPr lang="ru-RU" sz="2000" dirty="0" smtClean="0"/>
              <a:t>Педагог, </a:t>
            </a:r>
            <a:r>
              <a:rPr lang="ru-RU" sz="2000" b="1" dirty="0" smtClean="0">
                <a:solidFill>
                  <a:srgbClr val="002060"/>
                </a:solidFill>
              </a:rPr>
              <a:t>готовясь к ОД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b="1" dirty="0" smtClean="0">
                <a:solidFill>
                  <a:srgbClr val="002060"/>
                </a:solidFill>
              </a:rPr>
              <a:t>обязательно прорисовывает, </a:t>
            </a:r>
            <a:r>
              <a:rPr lang="ru-RU" sz="2000" dirty="0" smtClean="0"/>
              <a:t>то изображение, которое будут выполнять дети, даже если во время проведения не предполагается показ.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ОБРАЗЕЦ ДОЛЖЕН БЫТЬ ВСЕГДА!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82809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Весь </a:t>
            </a:r>
            <a:r>
              <a:rPr lang="ru-RU" b="1" dirty="0">
                <a:solidFill>
                  <a:srgbClr val="FF0000"/>
                </a:solidFill>
              </a:rPr>
              <a:t>материал готовится </a:t>
            </a:r>
            <a:r>
              <a:rPr lang="ru-RU" b="1" dirty="0" smtClean="0">
                <a:solidFill>
                  <a:srgbClr val="FF0000"/>
                </a:solidFill>
              </a:rPr>
              <a:t>заранее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/>
              <a:t>1. Подготовить </a:t>
            </a:r>
            <a:r>
              <a:rPr lang="ru-RU" dirty="0"/>
              <a:t>бумагу разного формата, фона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2.  Гуашевые </a:t>
            </a:r>
            <a:r>
              <a:rPr lang="ru-RU" dirty="0"/>
              <a:t>краски разводятся водой до густоты жидкой сметаны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 err="1" smtClean="0"/>
              <a:t>Стакан-непроливайка,салфетка</a:t>
            </a:r>
            <a:r>
              <a:rPr lang="ru-RU" dirty="0" smtClean="0"/>
              <a:t> </a:t>
            </a:r>
            <a:r>
              <a:rPr lang="ru-RU" dirty="0"/>
              <a:t>для осушения кистей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4</a:t>
            </a:r>
            <a:r>
              <a:rPr lang="ru-RU" dirty="0" smtClean="0"/>
              <a:t>.  Бумагу </a:t>
            </a:r>
            <a:r>
              <a:rPr lang="ru-RU" dirty="0"/>
              <a:t>для рисования необходимо подписать: в нижнем правом углу карандашом написать имя ребенка и начальную букву фамилии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5. </a:t>
            </a:r>
            <a:r>
              <a:rPr lang="ru-RU" dirty="0" smtClean="0"/>
              <a:t> Кисти </a:t>
            </a:r>
            <a:r>
              <a:rPr lang="ru-RU" dirty="0"/>
              <a:t>для рисования ставят в подставки; в младшей группе дети рисуют одной толстой круглой или флейцевой кистью среднего размера, а в старшей и подготовительной к школе группах дети рисуют двумя кистями: толстой и тонкой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6. </a:t>
            </a:r>
            <a:r>
              <a:rPr lang="ru-RU" dirty="0" smtClean="0"/>
              <a:t> Карандаши </a:t>
            </a:r>
            <a:r>
              <a:rPr lang="ru-RU" dirty="0"/>
              <a:t>необходимо хорошо заточить;</a:t>
            </a:r>
          </a:p>
          <a:p>
            <a:r>
              <a:rPr lang="ru-RU" dirty="0"/>
              <a:t>- в младшей группе их можно поставить в стаканчики, подставки, позже предлагать в открытой коробке для карандашей;</a:t>
            </a:r>
          </a:p>
          <a:p>
            <a:r>
              <a:rPr lang="ru-RU" dirty="0"/>
              <a:t>-в средней группе карандаши даются в коробке.</a:t>
            </a:r>
          </a:p>
          <a:p>
            <a:r>
              <a:rPr lang="ru-RU" dirty="0"/>
              <a:t>- для рисования карандашами в старших группах необходимо использовать 18 - 24-цветные коробки </a:t>
            </a:r>
            <a:r>
              <a:rPr lang="ru-RU" dirty="0" smtClean="0"/>
              <a:t>карандашей. </a:t>
            </a:r>
            <a:endParaRPr lang="ru-RU" dirty="0"/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7" y="1196752"/>
            <a:ext cx="669674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7. Продумать размещение наглядного дидактического материала для ОД.</a:t>
            </a:r>
          </a:p>
          <a:p>
            <a:r>
              <a:rPr lang="ru-RU" sz="2000" dirty="0" smtClean="0"/>
              <a:t>8. Продумать, где будут размещены рисунки (на специальном столе, на мольбертах, на доске и т.п.) во время анализа.</a:t>
            </a:r>
          </a:p>
          <a:p>
            <a:r>
              <a:rPr lang="ru-RU" sz="2000" dirty="0" smtClean="0"/>
              <a:t>9. Педагог не говорит, что ОД закончена, он создает условия для перехода к другому виду деятельности. </a:t>
            </a:r>
          </a:p>
          <a:p>
            <a:pPr algn="ctr"/>
            <a:r>
              <a:rPr lang="ru-RU" sz="2000" dirty="0" smtClean="0"/>
              <a:t>Столы ставятся в 2-3 ряда или полукругом.</a:t>
            </a:r>
          </a:p>
          <a:p>
            <a:pPr algn="ctr"/>
            <a:r>
              <a:rPr lang="ru-RU" sz="2000" dirty="0" smtClean="0"/>
              <a:t> Освещение должно быть слева.</a:t>
            </a:r>
          </a:p>
          <a:p>
            <a:pPr algn="ctr"/>
            <a:r>
              <a:rPr lang="ru-RU" sz="2000" dirty="0" smtClean="0"/>
              <a:t>Дети, которые меньше ростом или страдают нарушением зрения, те, кто отстает в усвоении программы, сидят за первыми столами.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1268760"/>
            <a:ext cx="64807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ОД по рисованию </a:t>
            </a:r>
            <a:r>
              <a:rPr lang="ru-RU" sz="2000" dirty="0" smtClean="0"/>
              <a:t>делится </a:t>
            </a:r>
            <a:r>
              <a:rPr lang="ru-RU" sz="2000" dirty="0"/>
              <a:t>на </a:t>
            </a:r>
            <a:r>
              <a:rPr lang="ru-RU" sz="2000" b="1" dirty="0">
                <a:solidFill>
                  <a:srgbClr val="002060"/>
                </a:solidFill>
              </a:rPr>
              <a:t>три части (условно)</a:t>
            </a:r>
            <a:r>
              <a:rPr lang="ru-RU" sz="2000" dirty="0">
                <a:solidFill>
                  <a:srgbClr val="002060"/>
                </a:solidFill>
              </a:rPr>
              <a:t>: 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Организационный момент </a:t>
            </a:r>
            <a:r>
              <a:rPr lang="ru-RU" sz="2000" dirty="0"/>
              <a:t>воспитатель проводит по-разному в зависимости от ОД - не более 1-2 мин (чем меньше, тем лучше). </a:t>
            </a:r>
          </a:p>
          <a:p>
            <a:r>
              <a:rPr lang="ru-RU" sz="2000" dirty="0"/>
              <a:t> </a:t>
            </a:r>
            <a:r>
              <a:rPr lang="ru-RU" sz="2000" dirty="0" smtClean="0"/>
              <a:t>-</a:t>
            </a:r>
            <a:r>
              <a:rPr lang="ru-RU" sz="2000" dirty="0"/>
              <a:t>Объяснение </a:t>
            </a:r>
            <a:r>
              <a:rPr lang="ru-RU" sz="2000" dirty="0" smtClean="0"/>
              <a:t>задания (</a:t>
            </a:r>
            <a:r>
              <a:rPr lang="ru-RU" sz="2000" dirty="0"/>
              <a:t>Вводная часть) </a:t>
            </a:r>
          </a:p>
          <a:p>
            <a:r>
              <a:rPr lang="ru-RU" sz="2000" dirty="0"/>
              <a:t>-Процесс выполнения задания(Основная часть) </a:t>
            </a:r>
          </a:p>
          <a:p>
            <a:r>
              <a:rPr lang="ru-RU" sz="2000" dirty="0"/>
              <a:t>-Совместный анализ выполненной </a:t>
            </a:r>
            <a:r>
              <a:rPr lang="ru-RU" sz="2000" dirty="0" smtClean="0"/>
              <a:t>работы (Заключительная часть)</a:t>
            </a:r>
            <a:endParaRPr lang="ru-RU" sz="2000" dirty="0"/>
          </a:p>
          <a:p>
            <a:r>
              <a:rPr lang="ru-RU" sz="2000" b="1" dirty="0">
                <a:solidFill>
                  <a:srgbClr val="002060"/>
                </a:solidFill>
              </a:rPr>
              <a:t>Первая</a:t>
            </a:r>
            <a:r>
              <a:rPr lang="ru-RU" sz="2000" dirty="0">
                <a:solidFill>
                  <a:srgbClr val="002060"/>
                </a:solidFill>
              </a:rPr>
              <a:t> и </a:t>
            </a:r>
            <a:r>
              <a:rPr lang="ru-RU" sz="2000" b="1" dirty="0">
                <a:solidFill>
                  <a:srgbClr val="002060"/>
                </a:solidFill>
              </a:rPr>
              <a:t>третья части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/>
              <a:t>наиболее </a:t>
            </a:r>
            <a:r>
              <a:rPr lang="ru-RU" sz="2000" b="1" dirty="0">
                <a:solidFill>
                  <a:srgbClr val="002060"/>
                </a:solidFill>
              </a:rPr>
              <a:t>короткие по времени</a:t>
            </a:r>
            <a:r>
              <a:rPr lang="ru-RU" sz="2000" dirty="0"/>
              <a:t> -2-5 мин в зависимости от задания и возраста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340768"/>
            <a:ext cx="6624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Во </a:t>
            </a:r>
            <a:r>
              <a:rPr lang="ru-RU" sz="2000" b="1" dirty="0">
                <a:solidFill>
                  <a:srgbClr val="002060"/>
                </a:solidFill>
              </a:rPr>
              <a:t>второй части ОД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/>
              <a:t>воспитатель </a:t>
            </a:r>
            <a:r>
              <a:rPr lang="ru-RU" sz="2000" dirty="0" smtClean="0"/>
              <a:t>наблюдает, </a:t>
            </a:r>
            <a:r>
              <a:rPr lang="ru-RU" sz="2000" dirty="0"/>
              <a:t>чтобы все </a:t>
            </a:r>
            <a:r>
              <a:rPr lang="ru-RU" sz="2000" dirty="0" smtClean="0"/>
              <a:t>дети приступили </a:t>
            </a:r>
            <a:r>
              <a:rPr lang="ru-RU" sz="2000" dirty="0"/>
              <a:t>к выполнению задания. </a:t>
            </a:r>
          </a:p>
          <a:p>
            <a:r>
              <a:rPr lang="ru-RU" sz="2000" dirty="0"/>
              <a:t>Примерно </a:t>
            </a:r>
            <a:r>
              <a:rPr lang="ru-RU" sz="2000" b="1" dirty="0">
                <a:solidFill>
                  <a:srgbClr val="002060"/>
                </a:solidFill>
              </a:rPr>
              <a:t>за 5 мин до конца ОД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/>
              <a:t>детей предупреждают о том, что следует заканчивать работу(в первой младшей группе такое напоминание излишне). 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После того как воспитатель объявил об окончании ОД, дети прекращают работу. Если все-таки кто-то не успел довести ее до конца, педагог обязательно предоставляет ребенку возможность сделать </a:t>
            </a:r>
            <a:r>
              <a:rPr lang="ru-RU" sz="2000" dirty="0" smtClean="0"/>
              <a:t>это (во </a:t>
            </a:r>
            <a:r>
              <a:rPr lang="ru-RU" sz="2000" dirty="0"/>
              <a:t>второй половине </a:t>
            </a:r>
            <a:r>
              <a:rPr lang="ru-RU" sz="2000" dirty="0" smtClean="0"/>
              <a:t>дня или по желанию ребенка).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707904" y="299695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33265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Классификация    и    характеристика    методов    обучения    детей изобразительной деятельности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9" y="1196752"/>
            <a:ext cx="70567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Под </a:t>
            </a:r>
            <a:r>
              <a:rPr lang="ru-RU" b="1" i="1" dirty="0" smtClean="0">
                <a:solidFill>
                  <a:srgbClr val="002060"/>
                </a:solidFill>
              </a:rPr>
              <a:t>методами обучения изобразительной деятельности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следует понимать систему действий педагога, организующего практическую и познавательную деятельность детей, которая направлена на усвоение содержания, которое </a:t>
            </a:r>
            <a:r>
              <a:rPr lang="ru-RU" smtClean="0"/>
              <a:t>определено ОП </a:t>
            </a:r>
            <a:r>
              <a:rPr lang="ru-RU" dirty="0" smtClean="0"/>
              <a:t>ДО.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Выбор тех или иных методов и приемов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зависит:</a:t>
            </a:r>
          </a:p>
          <a:p>
            <a:pPr>
              <a:buNone/>
            </a:pPr>
            <a:r>
              <a:rPr lang="ru-RU" dirty="0" smtClean="0"/>
              <a:t> -от содержания и задач, стоящих перед данным видом деятельности(рисование, лепка, аппликация, конструирование)</a:t>
            </a:r>
          </a:p>
          <a:p>
            <a:pPr>
              <a:buNone/>
            </a:pPr>
            <a:r>
              <a:rPr lang="ru-RU" dirty="0" smtClean="0"/>
              <a:t>- от возраста детей и уровня их развития;</a:t>
            </a:r>
          </a:p>
          <a:p>
            <a:pPr>
              <a:buNone/>
            </a:pPr>
            <a:r>
              <a:rPr lang="ru-RU" dirty="0" smtClean="0"/>
              <a:t>- от вида изобразительных материалов, с которыми действуют дети.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268760"/>
            <a:ext cx="69127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Анализ детских работ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входит в методику проведения ОД как один из важнейших ее компонентов.</a:t>
            </a:r>
          </a:p>
          <a:p>
            <a:r>
              <a:rPr lang="ru-RU" b="1" dirty="0">
                <a:solidFill>
                  <a:srgbClr val="002060"/>
                </a:solidFill>
              </a:rPr>
              <a:t>При рассматривании и оценке детских работ необходимо учитывать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  <a:p>
            <a:r>
              <a:rPr lang="ru-RU" dirty="0"/>
              <a:t>- достижения ребенка относительно его личных возможностей и в сравнении с его же рисунками с учетом индивидуальных особенностей и динамики его развития, а не в сравнении с другими детьми. </a:t>
            </a:r>
          </a:p>
          <a:p>
            <a:r>
              <a:rPr lang="ru-RU" dirty="0" smtClean="0"/>
              <a:t>- выделять </a:t>
            </a:r>
            <a:r>
              <a:rPr lang="ru-RU" dirty="0"/>
              <a:t>и оценивать его общее настроение, сюжет, композиционное решение (выбор размера рисунка, масштабные отношения, конфигурация форм, ритмичное и колористическое решение), свободное владение изобразительными средствами.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1340768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-поддерживать, поощрять правомерно самостоятельность рисования, чуткость к природе изобразительных материалов и возможных инструментов, изобразительность в поиске приемов изображения, способов выражения образов и настроения. </a:t>
            </a:r>
          </a:p>
          <a:p>
            <a:r>
              <a:rPr lang="ru-RU" dirty="0" smtClean="0"/>
              <a:t>- в </a:t>
            </a:r>
            <a:r>
              <a:rPr lang="ru-RU" dirty="0"/>
              <a:t>самой оценке должно быть явно доброе внимание, желание увидеть глубоко и полно все содержание рисунка. </a:t>
            </a:r>
          </a:p>
          <a:p>
            <a:r>
              <a:rPr lang="ru-RU" dirty="0"/>
              <a:t>-в оценке также может быть выражено напутствие к дальнейшему творчеству</a:t>
            </a:r>
          </a:p>
          <a:p>
            <a:r>
              <a:rPr lang="ru-RU" dirty="0"/>
              <a:t>- в оценке работ должно </a:t>
            </a:r>
            <a:r>
              <a:rPr lang="ru-RU" b="1" dirty="0">
                <a:solidFill>
                  <a:srgbClr val="002060"/>
                </a:solidFill>
              </a:rPr>
              <a:t>поощряться искреннее, оригинальное творчество ребенка</a:t>
            </a:r>
            <a:r>
              <a:rPr lang="ru-RU" dirty="0"/>
              <a:t>, а не послушное  </a:t>
            </a:r>
            <a:r>
              <a:rPr lang="ru-RU" dirty="0" err="1"/>
              <a:t>репродуктирование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268760"/>
            <a:ext cx="66247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Рисование </a:t>
            </a:r>
            <a:r>
              <a:rPr lang="ru-RU" dirty="0"/>
              <a:t>– это вид продуктивной деятельности, который позволяет отображать впечатления, представления о природе, социуме, искусстве и о себе с помощью красящих средств на любой плоскости.</a:t>
            </a:r>
          </a:p>
          <a:p>
            <a:r>
              <a:rPr lang="ru-RU" b="1" dirty="0">
                <a:solidFill>
                  <a:srgbClr val="002060"/>
                </a:solidFill>
              </a:rPr>
              <a:t>По характеру рисунков бывает: </a:t>
            </a:r>
            <a:r>
              <a:rPr lang="ru-RU" dirty="0"/>
              <a:t>предметное, сюжетное, декоративное. </a:t>
            </a:r>
          </a:p>
          <a:p>
            <a:r>
              <a:rPr lang="ru-RU" dirty="0"/>
              <a:t> </a:t>
            </a:r>
          </a:p>
          <a:p>
            <a:r>
              <a:rPr lang="ru-RU" b="1" dirty="0">
                <a:solidFill>
                  <a:srgbClr val="002060"/>
                </a:solidFill>
              </a:rPr>
              <a:t>По форме отображения образа: </a:t>
            </a:r>
            <a:r>
              <a:rPr lang="ru-RU" dirty="0"/>
              <a:t>по представлению, по замыслу, с натуры.</a:t>
            </a:r>
          </a:p>
          <a:p>
            <a:r>
              <a:rPr lang="ru-RU" b="1" dirty="0">
                <a:solidFill>
                  <a:srgbClr val="002060"/>
                </a:solidFill>
              </a:rPr>
              <a:t>По степени активности детей</a:t>
            </a:r>
            <a:r>
              <a:rPr lang="ru-RU" dirty="0"/>
              <a:t>: сотворчество с педагогом, самостоятельное рисование, коллективное творчество.</a:t>
            </a:r>
          </a:p>
          <a:p>
            <a:r>
              <a:rPr lang="ru-RU" b="1" dirty="0">
                <a:solidFill>
                  <a:srgbClr val="002060"/>
                </a:solidFill>
              </a:rPr>
              <a:t>По технике: </a:t>
            </a:r>
            <a:r>
              <a:rPr lang="ru-RU" dirty="0"/>
              <a:t>классическая техника, нетрадиционная техника.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052736"/>
            <a:ext cx="70567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 соответствии с ФОП ДО обучение рисованию начинают с 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1 года 6 месяцев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Из п.21.2 </a:t>
            </a:r>
            <a:r>
              <a:rPr lang="ru-RU" b="1" dirty="0" smtClean="0">
                <a:solidFill>
                  <a:srgbClr val="002060"/>
                </a:solidFill>
              </a:rPr>
              <a:t>ФОП ДО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От 1 года 6 месяцев до 2 лет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 </a:t>
            </a:r>
            <a:r>
              <a:rPr lang="ru-RU" dirty="0" smtClean="0"/>
              <a:t>- </a:t>
            </a:r>
            <a:r>
              <a:rPr lang="ru-RU" dirty="0" smtClean="0"/>
              <a:t>обеспечивать возможности наблюдать за процессом рисования, лепки взрослого, вызывать к ним интерес;</a:t>
            </a:r>
          </a:p>
          <a:p>
            <a:pPr>
              <a:buFontTx/>
              <a:buChar char="-"/>
            </a:pPr>
            <a:r>
              <a:rPr lang="ru-RU" dirty="0" smtClean="0"/>
              <a:t>поощрять </a:t>
            </a:r>
            <a:r>
              <a:rPr lang="ru-RU" dirty="0" smtClean="0"/>
              <a:t>у детей желание рисовать красками, карандашами, фломастерами, предоставляя возможность ритмично заполнять лист бумаги яркими пятнами, мазками, линиями</a:t>
            </a:r>
            <a:r>
              <a:rPr lang="ru-RU" dirty="0" smtClean="0"/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Содержание образовательной деятельности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Педагог поощряет экспериментирование детей </a:t>
            </a:r>
            <a:r>
              <a:rPr lang="ru-RU" dirty="0" err="1" smtClean="0"/>
              <a:t>скрасками</a:t>
            </a:r>
            <a:r>
              <a:rPr lang="ru-RU" dirty="0" smtClean="0"/>
              <a:t>, глиной, пластилином. Педагог формирует у детей умение рисовать на больших цветных листах бумаги, обращая внимание на красоту цветовых пятен. Процесс рисования, лепки носит характер совместных действий.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59632" y="1052736"/>
            <a:ext cx="655272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 2 лет до 3 лет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Из п.21.3.2.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Содержание образовательной деятельности Приобщение к искусству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Педагог развивает у детей художественное восприятие; воспитывает эмоциональную отзывчивость на доступные пониманию детей произведения изобразительного искусства. Знакомит с народными игрушками: дымковской, </a:t>
            </a:r>
            <a:r>
              <a:rPr lang="ru-RU" dirty="0" err="1" smtClean="0"/>
              <a:t>богородской</a:t>
            </a:r>
            <a:r>
              <a:rPr lang="ru-RU" dirty="0" smtClean="0"/>
              <a:t>, матрешкой, </a:t>
            </a:r>
            <a:r>
              <a:rPr lang="ru-RU" dirty="0" err="1" smtClean="0"/>
              <a:t>ванькой-встанькой</a:t>
            </a:r>
            <a:r>
              <a:rPr lang="ru-RU" dirty="0" smtClean="0"/>
              <a:t> и другими, соответствующими возрасту детей. Педагог обращает внимание детей на характер игрушек (веселая, забавная и так далее), их форму, цветовое оформление. Педагог воспитывает интерес к природе и отражению представлений (впечатлений) в доступной изобразительной и музыкальной деятельности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63688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2063" y="1149350"/>
            <a:ext cx="6619875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47664" y="548680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 3 лет до 4 лет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Из п.21.4.2.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Содержание образовательной деятельности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Приобщение к искусству</a:t>
            </a: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713" y="1844824"/>
            <a:ext cx="688657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3488" y="1092200"/>
            <a:ext cx="667702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836712"/>
            <a:ext cx="21699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 4 лет до 5 лет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Из п.21.5.2. 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7"/>
            <a:ext cx="6480720" cy="388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788" y="1340768"/>
            <a:ext cx="6479563" cy="408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1628800"/>
            <a:ext cx="69847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Методы обучения классифицируются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 тому источнику, из которого дети получают знания, навыки и умения, по тем средствам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 помощью которых эти знания, навыки и умения преподносятся.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 наглядные,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 словесные, 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практические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6120680" cy="598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692696"/>
            <a:ext cx="21699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 </a:t>
            </a:r>
            <a:r>
              <a:rPr lang="ru-RU" b="1" dirty="0" smtClean="0">
                <a:solidFill>
                  <a:srgbClr val="FF0000"/>
                </a:solidFill>
              </a:rPr>
              <a:t>5 </a:t>
            </a:r>
            <a:r>
              <a:rPr lang="ru-RU" b="1" dirty="0" smtClean="0">
                <a:solidFill>
                  <a:srgbClr val="FF0000"/>
                </a:solidFill>
              </a:rPr>
              <a:t>лет до </a:t>
            </a:r>
            <a:r>
              <a:rPr lang="ru-RU" b="1" dirty="0" smtClean="0">
                <a:solidFill>
                  <a:srgbClr val="FF0000"/>
                </a:solidFill>
              </a:rPr>
              <a:t>6 </a:t>
            </a:r>
            <a:r>
              <a:rPr lang="ru-RU" b="1" dirty="0" smtClean="0">
                <a:solidFill>
                  <a:srgbClr val="FF0000"/>
                </a:solidFill>
              </a:rPr>
              <a:t>лет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Из </a:t>
            </a:r>
            <a:r>
              <a:rPr lang="ru-RU" b="1" dirty="0" smtClean="0">
                <a:solidFill>
                  <a:srgbClr val="002060"/>
                </a:solidFill>
              </a:rPr>
              <a:t>п.21.6.2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1397000"/>
            <a:ext cx="5596086" cy="441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702713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668519" cy="37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75051"/>
            <a:ext cx="6192687" cy="522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677" y="908721"/>
            <a:ext cx="6487675" cy="491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8" y="764704"/>
            <a:ext cx="3106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 </a:t>
            </a:r>
            <a:r>
              <a:rPr lang="ru-RU" b="1" dirty="0" smtClean="0">
                <a:solidFill>
                  <a:srgbClr val="FF0000"/>
                </a:solidFill>
              </a:rPr>
              <a:t>6 </a:t>
            </a:r>
            <a:r>
              <a:rPr lang="ru-RU" b="1" dirty="0" smtClean="0">
                <a:solidFill>
                  <a:srgbClr val="FF0000"/>
                </a:solidFill>
              </a:rPr>
              <a:t>лет до </a:t>
            </a:r>
            <a:r>
              <a:rPr lang="ru-RU" b="1" dirty="0" smtClean="0">
                <a:solidFill>
                  <a:srgbClr val="FF0000"/>
                </a:solidFill>
              </a:rPr>
              <a:t>7 </a:t>
            </a:r>
            <a:r>
              <a:rPr lang="ru-RU" b="1" dirty="0" smtClean="0">
                <a:solidFill>
                  <a:srgbClr val="FF0000"/>
                </a:solidFill>
              </a:rPr>
              <a:t>лет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Из </a:t>
            </a:r>
            <a:r>
              <a:rPr lang="ru-RU" b="1" dirty="0" smtClean="0">
                <a:solidFill>
                  <a:srgbClr val="002060"/>
                </a:solidFill>
              </a:rPr>
              <a:t>п.21.7.2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6264696" cy="431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485699"/>
            <a:ext cx="6120680" cy="5959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7388" y="663575"/>
            <a:ext cx="5494932" cy="581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957" y="1484784"/>
            <a:ext cx="678698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20688"/>
            <a:ext cx="66247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наглядным методам и приемам обучения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относятся использование натуры, репродукции картин, образца и других наглядных пособий; рассматривание отдельных предметов; показ воспитателем приемов изображения; показ детских работ в конце ОД, при их оценке.</a:t>
            </a:r>
          </a:p>
          <a:p>
            <a:pPr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натурой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изобразительном искусстве понимаются предмет или явление, которые изображаются при непосредственном наблюдении. В качестве натуры могут использоваться листья, ветки, цветы, плоды, а также игрушки, изображающее людей, животных,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транспорт.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Образец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как и натура, может выступать в качестве метода и как отдельный прием обучения.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7042026" cy="429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700808"/>
            <a:ext cx="62646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В. А. Сухомлинский: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«…Детский рисунок, процесс рисования – это частица духовной жизни ребенка. Дети не просто переносят на бумагу что-то из окружающего мира, а живут в этом мире, входят в него, как творцы красоты, наслаждаются этой красотой».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72728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Рассматривание картин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/>
              <a:t>может быть рекомендовано в тех случаях, когда нет нужного предмета, а также может служить средством ознакомления детей с некоторыми приемами изображения на плоскости.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Показ воспитателем способов изображения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/>
              <a:t>является наглядно-действенным приемом, который учит детей сознательно создавать нужную форму на основе их конкретного опыта. Показ может быть двух видов: показ жестом и показ приемов изображения. Во всех случаях показ сопровождается словесными пояснениями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80728"/>
            <a:ext cx="65527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словесным методам и приемам обучения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относятся беседа, указания воспитателя в начале и в процессе ОД, использование словесного художественного образа.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Выразительное чтение художественных произведений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Указания воспитателя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обязательно сопровождают все наглядные приемы, но могут использоваться и как самостоятельный прием обучения. Это зависит от возраста детей и от задач вида деятельности. Обычно воспитатель делает указания в связи с разъяснением поставленных задач к 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80728"/>
            <a:ext cx="69127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Практические методы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это различные упражнения на закрепление того или иного навыка или умения.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Кроме традиционной, существует другая классификация методов (И. Я.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Лернер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М. Н.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Скаткин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Она включает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методы обучения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1) информационно-рецептивный;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2) репродуктивный;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3) исследовательский;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4) эвристический;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5) метод проблемного изложения.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96752"/>
            <a:ext cx="71287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Деятельность воспитателя должна быть направлена на организацию и обеспечение восприятия и понимания этого содержания.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 этой целью воспитатель применяет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информационно-рецептивный метод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(рецепция - восприятие), который иногда называют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объяснительно-иллюстративным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Информационно - рецептивный метод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включает следующие приемы: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рассматривание;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наблюдение;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экскурсия;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образец воспитателя;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показ воспитателя.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340768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Наблюдение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отличии от других методов формирует представление об окружающем мире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Требования к наблюдению: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-целенаправленность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-эмоциональное неравнодушие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-осмысленность наблюдения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-активность детей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-повторность наблюдений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-учет возрастных особенностей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1652</Words>
  <Application>Microsoft Office PowerPoint</Application>
  <PresentationFormat>Экран (4:3)</PresentationFormat>
  <Paragraphs>142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41</vt:i4>
      </vt:variant>
    </vt:vector>
  </HeadingPairs>
  <TitlesOfParts>
    <vt:vector size="44" baseType="lpstr"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Gleb</cp:lastModifiedBy>
  <cp:revision>61</cp:revision>
  <dcterms:created xsi:type="dcterms:W3CDTF">2014-07-06T18:18:01Z</dcterms:created>
  <dcterms:modified xsi:type="dcterms:W3CDTF">2023-11-16T09:42:10Z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