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6" r:id="rId2"/>
    <p:sldId id="259" r:id="rId3"/>
    <p:sldId id="262" r:id="rId4"/>
    <p:sldId id="269" r:id="rId5"/>
    <p:sldId id="272" r:id="rId6"/>
    <p:sldId id="284" r:id="rId7"/>
    <p:sldId id="274" r:id="rId8"/>
    <p:sldId id="261" r:id="rId9"/>
    <p:sldId id="264" r:id="rId10"/>
    <p:sldId id="265" r:id="rId11"/>
    <p:sldId id="266" r:id="rId12"/>
    <p:sldId id="275" r:id="rId13"/>
    <p:sldId id="267" r:id="rId14"/>
    <p:sldId id="268" r:id="rId15"/>
    <p:sldId id="270" r:id="rId16"/>
    <p:sldId id="271" r:id="rId17"/>
    <p:sldId id="276" r:id="rId18"/>
    <p:sldId id="260" r:id="rId19"/>
    <p:sldId id="263" r:id="rId20"/>
    <p:sldId id="278" r:id="rId21"/>
    <p:sldId id="279" r:id="rId22"/>
    <p:sldId id="280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EBB"/>
    <a:srgbClr val="C927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23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EFEBD-1AC7-4299-95C7-DBBB36E78FE7}" type="doc">
      <dgm:prSet loTypeId="urn:microsoft.com/office/officeart/2005/8/layout/hierarchy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38805-ECAB-467E-8248-8998C215088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softEdge rad="317500"/>
        </a:effectLst>
      </dgm:spPr>
      <dgm:t>
        <a:bodyPr/>
        <a:lstStyle/>
        <a:p>
          <a:pPr algn="ctr" rtl="0"/>
          <a:r>
            <a:rPr lang="ru-RU" sz="3600" b="1" dirty="0" smtClean="0">
              <a:solidFill>
                <a:srgbClr val="0070C0"/>
              </a:solidFill>
              <a:latin typeface="Bookman Old Style" pitchFamily="18" charset="0"/>
            </a:rPr>
            <a:t>Методика проведения </a:t>
          </a:r>
          <a:r>
            <a:rPr lang="ru-RU" sz="3600" b="1" dirty="0" smtClean="0">
              <a:solidFill>
                <a:srgbClr val="0070C0"/>
              </a:solidFill>
              <a:latin typeface="Bookman Old Style" pitchFamily="18" charset="0"/>
            </a:rPr>
            <a:t>занятия по физической </a:t>
          </a:r>
          <a:r>
            <a:rPr lang="ru-RU" sz="3600" b="1" dirty="0" smtClean="0">
              <a:solidFill>
                <a:srgbClr val="0070C0"/>
              </a:solidFill>
              <a:latin typeface="Bookman Old Style" pitchFamily="18" charset="0"/>
            </a:rPr>
            <a:t>культуре.</a:t>
          </a:r>
          <a:endParaRPr lang="ru-RU" sz="3600" b="1" dirty="0">
            <a:solidFill>
              <a:srgbClr val="0070C0"/>
            </a:solidFill>
            <a:latin typeface="Bookman Old Style" pitchFamily="18" charset="0"/>
          </a:endParaRPr>
        </a:p>
      </dgm:t>
    </dgm:pt>
    <dgm:pt modelId="{A595CC47-C0ED-4A3C-84A3-1643B7885B8A}" type="parTrans" cxnId="{E97A6DF6-49D7-4EFC-BFFD-0B90FA607C57}">
      <dgm:prSet/>
      <dgm:spPr/>
      <dgm:t>
        <a:bodyPr/>
        <a:lstStyle/>
        <a:p>
          <a:pPr algn="ctr"/>
          <a:endParaRPr lang="ru-RU"/>
        </a:p>
      </dgm:t>
    </dgm:pt>
    <dgm:pt modelId="{D6CAAA82-8202-4DEE-B1F4-D7E8E23C9C77}" type="sibTrans" cxnId="{E97A6DF6-49D7-4EFC-BFFD-0B90FA607C57}">
      <dgm:prSet/>
      <dgm:spPr/>
      <dgm:t>
        <a:bodyPr/>
        <a:lstStyle/>
        <a:p>
          <a:pPr algn="ctr"/>
          <a:endParaRPr lang="ru-RU"/>
        </a:p>
      </dgm:t>
    </dgm:pt>
    <dgm:pt modelId="{3866D758-7C54-4999-A2A2-21F401A1E7A1}" type="pres">
      <dgm:prSet presAssocID="{ABFEFEBD-1AC7-4299-95C7-DBBB36E78F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28AC1A-27E4-4FDE-A1D9-1475993BAF9B}" type="pres">
      <dgm:prSet presAssocID="{EF638805-ECAB-467E-8248-8998C2150889}" presName="root" presStyleCnt="0"/>
      <dgm:spPr/>
    </dgm:pt>
    <dgm:pt modelId="{8EC1F72B-2FE2-4AEE-BA8C-057CF72BB602}" type="pres">
      <dgm:prSet presAssocID="{EF638805-ECAB-467E-8248-8998C2150889}" presName="rootComposite" presStyleCnt="0"/>
      <dgm:spPr/>
    </dgm:pt>
    <dgm:pt modelId="{410040C4-533B-477A-80CB-BE9EE6FFF37F}" type="pres">
      <dgm:prSet presAssocID="{EF638805-ECAB-467E-8248-8998C2150889}" presName="rootText" presStyleLbl="node1" presStyleIdx="0" presStyleCnt="1" custScaleY="126642" custLinFactNeighborX="-643" custLinFactNeighborY="-1881"/>
      <dgm:spPr/>
      <dgm:t>
        <a:bodyPr/>
        <a:lstStyle/>
        <a:p>
          <a:endParaRPr lang="ru-RU"/>
        </a:p>
      </dgm:t>
    </dgm:pt>
    <dgm:pt modelId="{8E439509-3FDA-4C61-8CE1-00DF9614F32E}" type="pres">
      <dgm:prSet presAssocID="{EF638805-ECAB-467E-8248-8998C2150889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7691EA-3556-4733-BF95-A6E1C4A02608}" type="pres">
      <dgm:prSet presAssocID="{EF638805-ECAB-467E-8248-8998C2150889}" presName="childShape" presStyleCnt="0"/>
      <dgm:spPr/>
    </dgm:pt>
  </dgm:ptLst>
  <dgm:cxnLst>
    <dgm:cxn modelId="{E97A6DF6-49D7-4EFC-BFFD-0B90FA607C57}" srcId="{ABFEFEBD-1AC7-4299-95C7-DBBB36E78FE7}" destId="{EF638805-ECAB-467E-8248-8998C2150889}" srcOrd="0" destOrd="0" parTransId="{A595CC47-C0ED-4A3C-84A3-1643B7885B8A}" sibTransId="{D6CAAA82-8202-4DEE-B1F4-D7E8E23C9C77}"/>
    <dgm:cxn modelId="{6573C19A-656B-4456-99B9-0A69E818015F}" type="presOf" srcId="{EF638805-ECAB-467E-8248-8998C2150889}" destId="{410040C4-533B-477A-80CB-BE9EE6FFF37F}" srcOrd="0" destOrd="0" presId="urn:microsoft.com/office/officeart/2005/8/layout/hierarchy3"/>
    <dgm:cxn modelId="{CD854F0B-FCAA-4622-B871-4723EC85E414}" type="presOf" srcId="{EF638805-ECAB-467E-8248-8998C2150889}" destId="{8E439509-3FDA-4C61-8CE1-00DF9614F32E}" srcOrd="1" destOrd="0" presId="urn:microsoft.com/office/officeart/2005/8/layout/hierarchy3"/>
    <dgm:cxn modelId="{F56296A4-DCB0-4518-87E4-B8B051CCEAD3}" type="presOf" srcId="{ABFEFEBD-1AC7-4299-95C7-DBBB36E78FE7}" destId="{3866D758-7C54-4999-A2A2-21F401A1E7A1}" srcOrd="0" destOrd="0" presId="urn:microsoft.com/office/officeart/2005/8/layout/hierarchy3"/>
    <dgm:cxn modelId="{C48CB46B-458E-4444-82F2-55C169629110}" type="presParOf" srcId="{3866D758-7C54-4999-A2A2-21F401A1E7A1}" destId="{D828AC1A-27E4-4FDE-A1D9-1475993BAF9B}" srcOrd="0" destOrd="0" presId="urn:microsoft.com/office/officeart/2005/8/layout/hierarchy3"/>
    <dgm:cxn modelId="{37C419F5-7D30-462A-AB5B-EDFB97D82CD9}" type="presParOf" srcId="{D828AC1A-27E4-4FDE-A1D9-1475993BAF9B}" destId="{8EC1F72B-2FE2-4AEE-BA8C-057CF72BB602}" srcOrd="0" destOrd="0" presId="urn:microsoft.com/office/officeart/2005/8/layout/hierarchy3"/>
    <dgm:cxn modelId="{C3ABE880-880C-429B-A6CC-8F29113DBBBB}" type="presParOf" srcId="{8EC1F72B-2FE2-4AEE-BA8C-057CF72BB602}" destId="{410040C4-533B-477A-80CB-BE9EE6FFF37F}" srcOrd="0" destOrd="0" presId="urn:microsoft.com/office/officeart/2005/8/layout/hierarchy3"/>
    <dgm:cxn modelId="{99A6830D-3491-423C-A718-C81718842C71}" type="presParOf" srcId="{8EC1F72B-2FE2-4AEE-BA8C-057CF72BB602}" destId="{8E439509-3FDA-4C61-8CE1-00DF9614F32E}" srcOrd="1" destOrd="0" presId="urn:microsoft.com/office/officeart/2005/8/layout/hierarchy3"/>
    <dgm:cxn modelId="{33CE6CB6-C67D-4E3A-A318-76C32632C3EF}" type="presParOf" srcId="{D828AC1A-27E4-4FDE-A1D9-1475993BAF9B}" destId="{687691EA-3556-4733-BF95-A6E1C4A02608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040C4-533B-477A-80CB-BE9EE6FFF37F}">
      <dsp:nvSpPr>
        <dsp:cNvPr id="0" name=""/>
        <dsp:cNvSpPr/>
      </dsp:nvSpPr>
      <dsp:spPr>
        <a:xfrm>
          <a:off x="0" y="0"/>
          <a:ext cx="7678134" cy="4861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softEdge rad="3175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70C0"/>
              </a:solidFill>
            </a:rPr>
            <a:t>Теория и методика организации занятия по физической культуре с использованием различных способов в ОВД</a:t>
          </a:r>
          <a:r>
            <a:rPr lang="ru-RU" sz="2800" b="1" kern="1200" dirty="0" smtClean="0">
              <a:solidFill>
                <a:srgbClr val="0070C0"/>
              </a:solidFill>
            </a:rPr>
            <a:t>.(Основные виды движений)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0" y="0"/>
        <a:ext cx="7678134" cy="4861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ECEB-D828-485D-99AA-0F48F536E8CB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6025F-C3D6-497D-820D-7D89AD126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025F-C3D6-497D-820D-7D89AD126EC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66BEE8-534F-4A96-B3FF-460525853776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6C60AE-30FA-4AFE-8371-66362B633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-973637"/>
            <a:ext cx="2279470" cy="240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174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</a:t>
            </a:r>
          </a:p>
        </p:txBody>
      </p:sp>
      <p:sp>
        <p:nvSpPr>
          <p:cNvPr id="12290" name="AutoShape 2" descr="C:\\Users\%D0%90%D0%BD%D0%BD%D0%B0\AppData\Local\Temp\msohtmlclip1\01\clip_image001.gif"/>
          <p:cNvSpPr>
            <a:spLocks noChangeAspect="1" noChangeArrowheads="1"/>
          </p:cNvSpPr>
          <p:nvPr/>
        </p:nvSpPr>
        <p:spPr bwMode="auto">
          <a:xfrm>
            <a:off x="0" y="29583063"/>
            <a:ext cx="16383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1643042" y="1"/>
          <a:ext cx="7105422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s://mbdou11.edummr.ru/wp-content/uploads/2018/09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68082"/>
            <a:ext cx="3963860" cy="21413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405244"/>
            <a:ext cx="8568952" cy="47705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Посменный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Применяется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средней, старшей, подготовительной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группах при разучивании и ознакомлении с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трудными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новыми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упражнениями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-5417"/>
            <a:ext cx="8496944" cy="661719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Поточный.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Дети без остановки друг за другом переходят от одного спортивного снаряда к другому, выполняя одно или несколько физических упражнений. Может быть организован в один или два потока по кругу.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высокую двигательную активность;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развитие выносливости.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Затруднительно наблюдение за детьми и исправление у них ошибок.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Применяется: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Начиная со средней группы на этапе закрепления и совершенствования.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848872" cy="440120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 разновидности поточного метода можно отнести круговой метод , когда физические упражнения выполняют на специально подготовленных местах («станциях»), как правило, расположенных по кругу зала или уличной площадки. 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Весь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круг проходят от одного до трех раз без интервала или с определенным интервалом отдыха между «станциями».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764704"/>
            <a:ext cx="8424936" cy="495520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Групповой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Группа делится на несколько подгрупп. Каждая подгруппа выполняет своё физическое упражнение. Через определенное время дети меняются.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высокую двигательную активность;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приобретение навыков самостоятельного выполнения упражнений.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920880" cy="526297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ограничены возможности воспитателя контролировать выполнение упражнений, оказывать помощь, исправлять ошибки.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Применяется: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старшем возрасте, когда повторяются уже разученные упражнения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9145\Pictures\20211007_0049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496944" cy="6148064"/>
          </a:xfrm>
          <a:prstGeom prst="rect">
            <a:avLst/>
          </a:prstGeom>
          <a:noFill/>
          <a:ln w="76200">
            <a:solidFill>
              <a:srgbClr val="F49EBB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5805264"/>
            <a:ext cx="8496944" cy="83099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Варианты выполнения физических упражнений фронтальным методом.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79145\Pictures\20211007_005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52928" cy="6264696"/>
          </a:xfrm>
          <a:prstGeom prst="rect">
            <a:avLst/>
          </a:prstGeom>
          <a:noFill/>
          <a:ln w="76200">
            <a:solidFill>
              <a:srgbClr val="F49EBB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5877272"/>
            <a:ext cx="4752528" cy="46166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Поточный метод.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352928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9145\Pictures\20211007_005131.jpg"/>
          <p:cNvPicPr/>
          <p:nvPr/>
        </p:nvPicPr>
        <p:blipFill>
          <a:blip r:embed="rId2" cstate="print"/>
          <a:srcRect l="24141" r="38613" b="14630"/>
          <a:stretch>
            <a:fillRect/>
          </a:stretch>
        </p:blipFill>
        <p:spPr bwMode="auto">
          <a:xfrm rot="5400000">
            <a:off x="1201316" y="-905172"/>
            <a:ext cx="6525344" cy="8568952"/>
          </a:xfrm>
          <a:prstGeom prst="rect">
            <a:avLst/>
          </a:prstGeom>
          <a:noFill/>
          <a:ln w="76200">
            <a:solidFill>
              <a:srgbClr val="F49EBB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6021288"/>
            <a:ext cx="3384376" cy="5232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Круговой метод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676456" cy="440120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Какие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приемы и методы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можно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использовать в ОВД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1.Словесный  прием</a:t>
            </a:r>
          </a:p>
          <a:p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Словесные приемы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при обучении движению выражаются в ясном и кратком объяснении детям новых движений  и представления: в пояснении,  в указании и в беседе.</a:t>
            </a:r>
            <a:endParaRPr lang="ru-RU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2656"/>
            <a:ext cx="8208912" cy="378565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Словесный  прием заключается в четкой, эмоциональной и выразительной подаче различных команд и сигналов. Например, в процессе перестроения в нужную стойку воспитатель говорит: «Ноги прыжком па ширину плеч - ставь!» Или для окончания движения: «На месте — стой'». «</a:t>
            </a:r>
            <a:r>
              <a:rPr lang="ru-RU" sz="2400" dirty="0" err="1" smtClean="0">
                <a:latin typeface="Bookman Old Style" pitchFamily="18" charset="0"/>
                <a:cs typeface="Times New Roman" pitchFamily="18" charset="0"/>
              </a:rPr>
              <a:t>Paз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, два, три — беги!» и т. д. Все это требует различной и интонации и динамики, вызывающей быстроту и точность ответной двигательной реакции детей.</a:t>
            </a:r>
            <a:endParaRPr lang="ru-RU" sz="24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0490" name="Picture 10" descr="https://do3.pskgu.ru/pluginfile.php/802/course/overviewfiles/%D1%81%D0%BF%D0%BE%D1%80%D1%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6448609" cy="24289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5983"/>
            <a:ext cx="8568952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Рациональный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выбор организации детей для решения задач физического воспитания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Учет уровня сформированности двигательного навыка, физических возможностей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б) Обеспечение безопасности детей, возможности страховки.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в) Учет условий и оборудования детского сада.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г) Учет подготовки самого воспитателя.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) Учет возрастных особенностей детей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76456" cy="267765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Игровой метод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одновременного совершенствования разнообразных двигательных навыков, самостоятельности действий, быстрой ответной реакции на изменяющиеся условия, проявления творческой инициативы.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776864" cy="310854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младших группах при обучении детей движениям широко применяются игровые приемы, способствующие эмоционально-образному уточнению представлений о характере движений (например, «Будете бегать легко и тихо, как мышки», «Нужно прыгать, как зайчики»).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 descr="https://189131.selcdn.ru/leonardo/uploadsForSiteId/201044/content/43fd6fc7-365b-4bd4-a3ac-f3dc5bcafe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38113"/>
            <a:ext cx="5328592" cy="341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624786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Соревновательный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метод</a:t>
            </a: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 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Этот метод используется преимущественно в старших группах детского сада в целях совершенствования уже приобретенных двигательных навыков (но не состязания и борьбы за первенство). Обязательное условие соревнования — соответствие их физическим силам детей, воспитание морально-волевых качеств, а также правильная оценка своих достижений и других детей на основе сознательного отношения к требованиям.</a:t>
            </a:r>
            <a:endParaRPr lang="ru-RU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142b3342d695cfb219d5ac9a8613b4d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Структура занятия по физической   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культуре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103844" cy="4955203"/>
          </a:xfrm>
          <a:prstGeom prst="rect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Вводная часть.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2. Основная часть.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3. Заключительная часть.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Продолжительность физкультурного занятия по возрастам:</a:t>
            </a:r>
            <a:endParaRPr lang="ru-RU" sz="3200" b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Младшая группа – 15 минут;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-Средняя – 20 минут;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-Старшая – 25 минут;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-Подготовительная группа – 30 минут.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85729"/>
            <a:ext cx="8001056" cy="624786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Вводная </a:t>
            </a:r>
            <a:r>
              <a:rPr lang="ru-RU" sz="3200" b="1" u="sng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часть. </a:t>
            </a:r>
            <a:endParaRPr lang="ru-RU" sz="3200" b="1" u="sng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Вводная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часть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включает: построение, разные виды ходьбы и бега, упражнения для формирования стопы, танцевальные шаги, организующая игра, перестроение.</a:t>
            </a:r>
            <a:endParaRPr lang="ru-RU" sz="2800" u="sng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Составляет 10-20% от общего времени занятия.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 младшая группа 1,5-2 минуты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средняя группа 2 -3 минуты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старшая и подготовительная группа 4 – 5 минут</a:t>
            </a:r>
          </a:p>
          <a:p>
            <a:endParaRPr lang="ru-RU" sz="32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2776"/>
            <a:ext cx="8748464" cy="612475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Основная часть включает: ОРУ с предметами и без предметов, основные виды движений – ходьба, бег, прыжки, бросание, метание, лазанье, </a:t>
            </a:r>
            <a:r>
              <a:rPr lang="ru-RU" sz="2800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перелезание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 равновесие; подвижную игру.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Составляет 70-80% от общего времени занятия. </a:t>
            </a:r>
          </a:p>
          <a:p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младшая группа </a:t>
            </a:r>
            <a:endParaRPr lang="ru-RU" sz="2800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ОРУ 3-5  минут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ОВД 2-3 минуты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Игра 1-2 минуты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571480"/>
            <a:ext cx="401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Основная часть.</a:t>
            </a:r>
            <a:endParaRPr lang="ru-RU" sz="3200" b="1" u="sng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средняя группа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ОРУ 5-6  минут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ОВД 3-4 минуты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Игра 2-3 минуты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старшая  </a:t>
            </a: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группа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ОРУ 6-7  минут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ОВД 4 минуты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Игра 3 минуты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подготовительная группа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ОРУ 6-7  минут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ОВД 3-5 минут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Игра 4 минуты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1"/>
            <a:ext cx="7715304" cy="618630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Заключительная часть.</a:t>
            </a:r>
          </a:p>
          <a:p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Заключительная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часть включает: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спокойную ходьбу, игру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малой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подвижности, хоровод, дыхательные упражнения, рефлексию.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Общая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продолжительность составляет 10–20% от общего времени занятия. 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младшая группа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минуты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средняя группа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3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минуты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старшая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группа 3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4 минут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подготовительная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группа 4 минуты.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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676356" cy="7721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           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Методы организации занятия с использованием различных способов в ОВД 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+mn-lt"/>
              </a:rPr>
            </a:b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5968" y="20692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88368" y="22216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041599"/>
            <a:ext cx="8208912" cy="53860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Фронтальный.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дети выполняют одно и то же движение одновременно.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постоянное взаимодействие воспитателя и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высокую двигательную активность;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закрепление двигательных навыков.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слабый контроль за качеством выполнения;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затруднён индивидуальный подход к каждому ребенку.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Применяется: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 всех возрастных группах во время выполнения упражнений, не требующих прямой страховки.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42852"/>
            <a:ext cx="8501122" cy="57554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Индивидуальный.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Каждый ребенок делает упражнение по очереди. Остальные дети активно наблюдают.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строгий контроль за качеством выполнения воспитателем.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маленькая двигательная активность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Применяется: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при разучивании сложных физических упражнений, требующих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страховки.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2704</TotalTime>
  <Words>754</Words>
  <Application>Microsoft Office PowerPoint</Application>
  <PresentationFormat>Экран (4:3)</PresentationFormat>
  <Paragraphs>123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                           Методы организации занятия с использованием различных способов в ОВД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79145</dc:creator>
  <cp:lastModifiedBy>admin</cp:lastModifiedBy>
  <cp:revision>122</cp:revision>
  <dcterms:created xsi:type="dcterms:W3CDTF">2021-09-26T01:16:18Z</dcterms:created>
  <dcterms:modified xsi:type="dcterms:W3CDTF">2023-10-05T01:13:09Z</dcterms:modified>
</cp:coreProperties>
</file>